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56" r:id="rId3"/>
    <p:sldId id="270" r:id="rId4"/>
    <p:sldId id="267" r:id="rId5"/>
    <p:sldId id="262" r:id="rId6"/>
    <p:sldId id="263" r:id="rId7"/>
    <p:sldId id="258" r:id="rId8"/>
    <p:sldId id="281" r:id="rId9"/>
    <p:sldId id="283" r:id="rId10"/>
    <p:sldId id="273" r:id="rId11"/>
    <p:sldId id="293" r:id="rId12"/>
    <p:sldId id="274" r:id="rId13"/>
    <p:sldId id="295" r:id="rId14"/>
    <p:sldId id="296" r:id="rId15"/>
    <p:sldId id="297" r:id="rId16"/>
    <p:sldId id="298" r:id="rId17"/>
    <p:sldId id="299" r:id="rId18"/>
    <p:sldId id="300" r:id="rId19"/>
    <p:sldId id="30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1" autoAdjust="0"/>
    <p:restoredTop sz="90249" autoAdjust="0"/>
  </p:normalViewPr>
  <p:slideViewPr>
    <p:cSldViewPr snapToGrid="0" snapToObjects="1" showGuides="1">
      <p:cViewPr>
        <p:scale>
          <a:sx n="110" d="100"/>
          <a:sy n="110" d="100"/>
        </p:scale>
        <p:origin x="-1096" y="-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B19B5-A6F8-A54A-A4FB-5D5EFEA47C7D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1.emf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oleObject" Target="../embeddings/oleObject2.bin"/><Relationship Id="rId9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1482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Semiconductor Devices</a:t>
            </a:r>
            <a:endParaRPr lang="en-US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09" y="1151997"/>
            <a:ext cx="2347504" cy="51571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16767" y="583918"/>
            <a:ext cx="228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Diodes and LEDs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63" y="3826609"/>
            <a:ext cx="2701137" cy="27011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59063" y="583918"/>
            <a:ext cx="158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Transistors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6181402" y="1151997"/>
            <a:ext cx="2962598" cy="2544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3403" y="589607"/>
            <a:ext cx="173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Solar Panels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1825" r="25928"/>
          <a:stretch/>
        </p:blipFill>
        <p:spPr>
          <a:xfrm>
            <a:off x="152400" y="1206499"/>
            <a:ext cx="2665971" cy="51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6449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Op-Amps and Analog Computers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8942" y="661272"/>
            <a:ext cx="836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Analog computers </a:t>
            </a:r>
            <a:r>
              <a:rPr lang="en-US" sz="2400" dirty="0" smtClean="0"/>
              <a:t>– a number is represented as a single voltage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873705" y="1228787"/>
            <a:ext cx="17912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Differentiator</a:t>
            </a:r>
            <a:endParaRPr lang="en-US" sz="2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97301" y="3826895"/>
            <a:ext cx="13742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Integrator</a:t>
            </a:r>
            <a:endParaRPr lang="en-US" sz="22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2341678"/>
            <a:ext cx="4734367" cy="2970433"/>
            <a:chOff x="26436" y="1291831"/>
            <a:chExt cx="4734367" cy="297043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942" y="1752600"/>
              <a:ext cx="4491861" cy="219187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150470" y="1291831"/>
              <a:ext cx="24040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Summing amplifier</a:t>
              </a:r>
              <a:endParaRPr lang="en-US" sz="2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436" y="3985265"/>
              <a:ext cx="3915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</a:t>
              </a:r>
              <a:r>
                <a:rPr lang="en-US" sz="1200" dirty="0" err="1"/>
                <a:t>www.electronics-tutorials.ws</a:t>
              </a:r>
              <a:r>
                <a:rPr lang="en-US" sz="1200" dirty="0"/>
                <a:t>/</a:t>
              </a:r>
              <a:r>
                <a:rPr lang="en-US" sz="1200" dirty="0" err="1"/>
                <a:t>opamp</a:t>
              </a:r>
              <a:r>
                <a:rPr lang="en-US" sz="1200" dirty="0"/>
                <a:t>/opamp_4.html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260" y="1752599"/>
            <a:ext cx="3282740" cy="18930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84" y="4191649"/>
            <a:ext cx="3420229" cy="17101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56941" y="6051176"/>
            <a:ext cx="170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705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58366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Digital Logic </a:t>
            </a:r>
            <a:r>
              <a:rPr lang="en-US" sz="3200" b="1" dirty="0" smtClean="0"/>
              <a:t>Circuits – 2 bit adder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47" y="589607"/>
            <a:ext cx="6454973" cy="60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349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Analog vs. Digital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1645" y="986319"/>
            <a:ext cx="4229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Analog computer </a:t>
            </a:r>
            <a:r>
              <a:rPr lang="en-US" sz="2000" dirty="0" smtClean="0"/>
              <a:t>– A single number is represented by a single voltage.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039539" y="2116573"/>
            <a:ext cx="13742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Integrator</a:t>
            </a:r>
            <a:endParaRPr lang="en-US" sz="2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2" y="2481327"/>
            <a:ext cx="3420229" cy="17101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5799" y="4224694"/>
            <a:ext cx="17912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Differentiator</a:t>
            </a:r>
            <a:endParaRPr lang="en-US" sz="22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4" y="4748506"/>
            <a:ext cx="3282740" cy="18930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72629" y="863029"/>
            <a:ext cx="4229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Digital computer </a:t>
            </a:r>
            <a:r>
              <a:rPr lang="en-US" sz="2000" dirty="0" smtClean="0"/>
              <a:t>– A single number is represented by many voltages that form a “binary code”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126" y="3753143"/>
            <a:ext cx="3554866" cy="1990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219" y="2481327"/>
            <a:ext cx="4206458" cy="5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32484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Digital Computers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84050" y="610627"/>
            <a:ext cx="73316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FLOPS</a:t>
            </a:r>
            <a:r>
              <a:rPr lang="en-US" sz="3200" dirty="0" smtClean="0"/>
              <a:t> – Float Point </a:t>
            </a:r>
            <a:r>
              <a:rPr lang="en-US" sz="3200" dirty="0"/>
              <a:t>O</a:t>
            </a:r>
            <a:r>
              <a:rPr lang="en-US" sz="3200" dirty="0" smtClean="0"/>
              <a:t>perations </a:t>
            </a:r>
            <a:r>
              <a:rPr lang="en-US" sz="3200" dirty="0"/>
              <a:t>P</a:t>
            </a:r>
            <a:r>
              <a:rPr lang="en-US" sz="3200" dirty="0" smtClean="0"/>
              <a:t>er </a:t>
            </a:r>
            <a:r>
              <a:rPr lang="en-US" sz="3200" dirty="0"/>
              <a:t>S</a:t>
            </a:r>
            <a:r>
              <a:rPr lang="en-US" sz="3200" dirty="0" smtClean="0"/>
              <a:t>econd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847" y="1394636"/>
            <a:ext cx="9018826" cy="5139609"/>
            <a:chOff x="11847" y="1394636"/>
            <a:chExt cx="9018826" cy="51396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9010" b="12148"/>
            <a:stretch/>
          </p:blipFill>
          <p:spPr>
            <a:xfrm>
              <a:off x="869525" y="1394636"/>
              <a:ext cx="1658350" cy="130747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60324" y="1718392"/>
              <a:ext cx="38101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Nintendo 64 ~ 10</a:t>
              </a:r>
              <a:r>
                <a:rPr lang="en-US" sz="2800" baseline="30000" dirty="0" smtClean="0"/>
                <a:t>8</a:t>
              </a:r>
              <a:r>
                <a:rPr lang="en-US" sz="2800" dirty="0" smtClean="0"/>
                <a:t> FLOPS</a:t>
              </a:r>
              <a:endParaRPr lang="en-US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48405" y="3579937"/>
              <a:ext cx="5611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PS3, Samsung Galaxy S5 ~ 10</a:t>
              </a:r>
              <a:r>
                <a:rPr lang="en-US" sz="2800" baseline="30000" dirty="0" smtClean="0"/>
                <a:t>11</a:t>
              </a:r>
              <a:r>
                <a:rPr lang="en-US" sz="2800" dirty="0" smtClean="0"/>
                <a:t> FLOPS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7" y="3025862"/>
              <a:ext cx="1594383" cy="159438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5831" y="3150894"/>
              <a:ext cx="1184958" cy="11849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386" y="4831419"/>
              <a:ext cx="2128533" cy="170282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776663" y="5350996"/>
              <a:ext cx="62540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IBM Summit supercomputer ~ 10</a:t>
              </a:r>
              <a:r>
                <a:rPr lang="en-US" sz="2800" baseline="30000" dirty="0" smtClean="0"/>
                <a:t>17</a:t>
              </a:r>
              <a:r>
                <a:rPr lang="en-US" sz="2800" dirty="0" smtClean="0"/>
                <a:t> FLOPS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212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54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MEMS Accelerometers</a:t>
            </a:r>
            <a:endParaRPr lang="en-US" sz="3600" b="1" dirty="0"/>
          </a:p>
        </p:txBody>
      </p:sp>
      <p:pic>
        <p:nvPicPr>
          <p:cNvPr id="10" name="Picture 9" descr="MEMS_interdigi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01" y="3113461"/>
            <a:ext cx="4315436" cy="3309246"/>
          </a:xfrm>
          <a:prstGeom prst="rect">
            <a:avLst/>
          </a:prstGeom>
        </p:spPr>
      </p:pic>
      <p:pic>
        <p:nvPicPr>
          <p:cNvPr id="12" name="Picture 11" descr="MEMS_acceleromet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198" y="802518"/>
            <a:ext cx="4083841" cy="1849945"/>
          </a:xfrm>
          <a:prstGeom prst="rect">
            <a:avLst/>
          </a:prstGeom>
        </p:spPr>
      </p:pic>
      <p:pic>
        <p:nvPicPr>
          <p:cNvPr id="14" name="Picture 13" descr="iPhone4_3axis_gyro_MEM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524" y="3253947"/>
            <a:ext cx="3975156" cy="2961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7524" y="6215438"/>
            <a:ext cx="285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3-axis gyro from an iPhone 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7651" y="3253947"/>
            <a:ext cx="4238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00"/>
                </a:solidFill>
              </a:rPr>
              <a:t>Micro-Electro-Mechanical Systems (MEMS)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98929"/>
            <a:ext cx="46366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  <a:r>
              <a:rPr lang="en-US" sz="2600" dirty="0" smtClean="0"/>
              <a:t>cceleration causes mass to push on spring and displace the “</a:t>
            </a:r>
            <a:r>
              <a:rPr lang="en-US" sz="2600" dirty="0" err="1"/>
              <a:t>interdigitated</a:t>
            </a:r>
            <a:r>
              <a:rPr lang="en-US" sz="2600" dirty="0" smtClean="0"/>
              <a:t>” electrodes,</a:t>
            </a:r>
          </a:p>
          <a:p>
            <a:r>
              <a:rPr lang="en-US" sz="2600" dirty="0" smtClean="0"/>
              <a:t>changes electric </a:t>
            </a:r>
            <a:r>
              <a:rPr lang="en-US" sz="2600" b="1" dirty="0" smtClean="0"/>
              <a:t>capacitance</a:t>
            </a:r>
            <a:r>
              <a:rPr lang="en-US" sz="2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43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156" y="856558"/>
            <a:ext cx="3267033" cy="5381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651" y="19430"/>
            <a:ext cx="318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Accelerometers</a:t>
            </a:r>
            <a:endParaRPr lang="en-US" sz="3600" b="1" dirty="0"/>
          </a:p>
        </p:txBody>
      </p:sp>
      <p:pic>
        <p:nvPicPr>
          <p:cNvPr id="2" name="Picture 1" descr="Wii_mot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65" y="856558"/>
            <a:ext cx="2126820" cy="53814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14469" y="542518"/>
            <a:ext cx="4046690" cy="2906896"/>
            <a:chOff x="99897" y="2240219"/>
            <a:chExt cx="4838923" cy="3645643"/>
          </a:xfrm>
        </p:grpSpPr>
        <p:pic>
          <p:nvPicPr>
            <p:cNvPr id="11" name="Picture 10" descr="boeing_777_glass_cockpit.jpe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97" y="2240219"/>
              <a:ext cx="4838923" cy="36332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9897" y="5354109"/>
              <a:ext cx="3630711" cy="531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Boeing 777 glass cockpit.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280" y="3607152"/>
            <a:ext cx="4173720" cy="29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9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6521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ADXL337 – MEMS Accelerometer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39781" y="871398"/>
            <a:ext cx="7829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3-axis Accelerometer.  Analog sensor outputs voltage linearly related to acceleration.</a:t>
            </a:r>
            <a:endParaRPr lang="en-US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1" y="1813749"/>
            <a:ext cx="4523098" cy="452309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41755" y="3400202"/>
            <a:ext cx="39948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-3</a:t>
            </a:r>
            <a:r>
              <a:rPr lang="en-US" sz="2600" i="1" dirty="0" smtClean="0"/>
              <a:t>g</a:t>
            </a:r>
            <a:r>
              <a:rPr lang="en-US" sz="2600" dirty="0" smtClean="0"/>
              <a:t> (-30 m/s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)        ---&gt;       0V</a:t>
            </a:r>
          </a:p>
          <a:p>
            <a:r>
              <a:rPr lang="en-US" sz="2600" dirty="0" smtClean="0"/>
              <a:t>+3</a:t>
            </a:r>
            <a:r>
              <a:rPr lang="en-US" sz="2600" i="1" dirty="0" smtClean="0"/>
              <a:t>g </a:t>
            </a:r>
            <a:r>
              <a:rPr lang="en-US" sz="2600" dirty="0" smtClean="0"/>
              <a:t>(+30 m/s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)       ---&gt;      3V</a:t>
            </a:r>
            <a:endParaRPr lang="en-US" sz="2600" dirty="0"/>
          </a:p>
        </p:txBody>
      </p:sp>
      <p:sp>
        <p:nvSpPr>
          <p:cNvPr id="29" name="TextBox 28"/>
          <p:cNvSpPr txBox="1"/>
          <p:nvPr/>
        </p:nvSpPr>
        <p:spPr>
          <a:xfrm>
            <a:off x="7434799" y="2841147"/>
            <a:ext cx="170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voltage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74059" y="2841147"/>
            <a:ext cx="133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acceleration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94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364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SparkFun</a:t>
            </a:r>
            <a:r>
              <a:rPr lang="en-US" sz="3600" b="1" dirty="0" smtClean="0"/>
              <a:t> Data Logger</a:t>
            </a:r>
            <a:endParaRPr lang="en-US" sz="36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1" y="1208241"/>
            <a:ext cx="5659174" cy="56497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853" y="739735"/>
            <a:ext cx="88091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10-bit Analog-to-digital</a:t>
            </a:r>
            <a:r>
              <a:rPr lang="en-US" sz="2200" dirty="0" smtClean="0"/>
              <a:t> converter (A/D).  Saves voltages to a </a:t>
            </a:r>
            <a:r>
              <a:rPr lang="en-US" sz="2200" dirty="0" err="1" smtClean="0"/>
              <a:t>MicroSD</a:t>
            </a:r>
            <a:r>
              <a:rPr lang="en-US" sz="2200" dirty="0" smtClean="0"/>
              <a:t> card.</a:t>
            </a:r>
            <a:endParaRPr 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6510072" y="3128964"/>
            <a:ext cx="20679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0V   ---&gt;  0</a:t>
            </a:r>
          </a:p>
          <a:p>
            <a:r>
              <a:rPr lang="en-US" sz="2600" dirty="0" smtClean="0"/>
              <a:t>3V   ---&gt;  1023</a:t>
            </a:r>
            <a:endParaRPr 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6349789" y="2490456"/>
            <a:ext cx="87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analog</a:t>
            </a:r>
          </a:p>
          <a:p>
            <a:r>
              <a:rPr lang="en-US" dirty="0" smtClean="0"/>
              <a:t>voltage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7665" y="2490456"/>
            <a:ext cx="76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10-bit</a:t>
            </a:r>
          </a:p>
          <a:p>
            <a:r>
              <a:rPr lang="en-US" dirty="0" smtClean="0"/>
              <a:t>digital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1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3786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2-point Calibration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39781" y="871398"/>
            <a:ext cx="7829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2-point calibrations of the system are performed by rotating the sensor about its axes.</a:t>
            </a:r>
            <a:endParaRPr lang="en-US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1" y="2410361"/>
            <a:ext cx="3926485" cy="39264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3508" y="1973826"/>
            <a:ext cx="3070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 smtClean="0"/>
              <a:t>a</a:t>
            </a:r>
            <a:r>
              <a:rPr lang="en-US" sz="2600" i="1" baseline="-25000" dirty="0" smtClean="0"/>
              <a:t>y</a:t>
            </a:r>
            <a:r>
              <a:rPr lang="en-US" sz="2600" dirty="0" smtClean="0"/>
              <a:t> = +1</a:t>
            </a:r>
            <a:r>
              <a:rPr lang="en-US" sz="2600" i="1" dirty="0" smtClean="0"/>
              <a:t>g</a:t>
            </a:r>
            <a:r>
              <a:rPr lang="en-US" sz="2600" dirty="0" smtClean="0"/>
              <a:t> (9.8 m/s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)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07414" y="2466269"/>
            <a:ext cx="3926485" cy="39264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83181" y="1963653"/>
            <a:ext cx="3070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 smtClean="0"/>
              <a:t>a</a:t>
            </a:r>
            <a:r>
              <a:rPr lang="en-US" sz="2600" i="1" baseline="-25000" dirty="0" smtClean="0"/>
              <a:t>y</a:t>
            </a:r>
            <a:r>
              <a:rPr lang="en-US" sz="2600" dirty="0" smtClean="0"/>
              <a:t> = -1</a:t>
            </a:r>
            <a:r>
              <a:rPr lang="en-US" sz="2600" i="1" dirty="0" smtClean="0"/>
              <a:t>g</a:t>
            </a:r>
            <a:r>
              <a:rPr lang="en-US" sz="2600" dirty="0" smtClean="0"/>
              <a:t> (-9.8 m/s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7905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57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Telemetry of an RC Car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2919" y="871398"/>
            <a:ext cx="8270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Acceleration data will be recorded at a sampling frequency </a:t>
            </a:r>
            <a:r>
              <a:rPr lang="en-US" sz="2200" i="1" dirty="0" err="1" smtClean="0"/>
              <a:t>f</a:t>
            </a:r>
            <a:r>
              <a:rPr lang="en-US" sz="2200" i="1" baseline="-25000" dirty="0" err="1" smtClean="0"/>
              <a:t>s</a:t>
            </a:r>
            <a:r>
              <a:rPr lang="en-US" sz="2200" dirty="0" smtClean="0"/>
              <a:t> = 50 Hz.</a:t>
            </a: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7389" t="27730" r="6462" b="49178"/>
          <a:stretch/>
        </p:blipFill>
        <p:spPr>
          <a:xfrm>
            <a:off x="4475656" y="2368914"/>
            <a:ext cx="4414344" cy="1583671"/>
          </a:xfrm>
          <a:prstGeom prst="rect">
            <a:avLst/>
          </a:prstGeom>
        </p:spPr>
      </p:pic>
      <p:pic>
        <p:nvPicPr>
          <p:cNvPr id="3" name="Picture 2" descr="Screen Shot 2020-03-26 at 1.57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9" y="1535544"/>
            <a:ext cx="3682947" cy="4814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909" y="4491181"/>
            <a:ext cx="4087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Important:</a:t>
            </a:r>
            <a:r>
              <a:rPr lang="en-US" sz="2200" dirty="0" smtClean="0"/>
              <a:t> See “Data Processing” section of A9 lab handout.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8399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13552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Diodes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018634"/>
            <a:ext cx="3295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 diode is a semiconductor device that only allows current to flow in one direction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2077"/>
          <a:stretch/>
        </p:blipFill>
        <p:spPr>
          <a:xfrm>
            <a:off x="3698904" y="159586"/>
            <a:ext cx="4977328" cy="383248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3802023"/>
            <a:ext cx="8577595" cy="3055976"/>
            <a:chOff x="0" y="3802023"/>
            <a:chExt cx="8577595" cy="30559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54" y="4488080"/>
              <a:ext cx="7788741" cy="236991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0" y="3802023"/>
              <a:ext cx="17839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Rectification</a:t>
              </a:r>
              <a:endParaRPr lang="en-US" sz="2400" b="1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20571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Transistors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4827" y="578746"/>
            <a:ext cx="816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Used for </a:t>
            </a:r>
            <a:r>
              <a:rPr lang="en-US" sz="2800" b="1" dirty="0" smtClean="0"/>
              <a:t>Amplifiers</a:t>
            </a:r>
            <a:r>
              <a:rPr lang="en-US" sz="2800" dirty="0" smtClean="0"/>
              <a:t> and </a:t>
            </a:r>
            <a:r>
              <a:rPr lang="en-US" sz="2800" b="1" dirty="0" smtClean="0"/>
              <a:t>Logic Circuits</a:t>
            </a:r>
            <a:endParaRPr lang="en-US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945901" y="1521680"/>
            <a:ext cx="3467321" cy="3760966"/>
            <a:chOff x="3374753" y="1323740"/>
            <a:chExt cx="3467321" cy="3760966"/>
          </a:xfrm>
        </p:grpSpPr>
        <p:grpSp>
          <p:nvGrpSpPr>
            <p:cNvPr id="11" name="Group 10"/>
            <p:cNvGrpSpPr/>
            <p:nvPr/>
          </p:nvGrpSpPr>
          <p:grpSpPr>
            <a:xfrm>
              <a:off x="3374753" y="1745533"/>
              <a:ext cx="3467321" cy="3339173"/>
              <a:chOff x="166903" y="1527996"/>
              <a:chExt cx="2969524" cy="299398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/>
              <a:srcRect r="50000"/>
              <a:stretch/>
            </p:blipFill>
            <p:spPr>
              <a:xfrm>
                <a:off x="166903" y="1527996"/>
                <a:ext cx="2969524" cy="2669717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72691" y="4214208"/>
                <a:ext cx="17292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/>
                  <a:t>www.en.wikichip.org</a:t>
                </a:r>
                <a:endParaRPr lang="en-US" sz="1400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515972" y="1323740"/>
              <a:ext cx="1162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MOSFET</a:t>
              </a:r>
              <a:endParaRPr lang="en-US" sz="22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80125" y="1819599"/>
            <a:ext cx="1360817" cy="2065025"/>
            <a:chOff x="6981161" y="1621659"/>
            <a:chExt cx="1360817" cy="206502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1161" y="2325867"/>
              <a:ext cx="1360817" cy="136081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307450" y="1621659"/>
              <a:ext cx="5822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BJT</a:t>
              </a:r>
              <a:endParaRPr lang="en-US" sz="2200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4" y="1819599"/>
            <a:ext cx="2701137" cy="27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3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3594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Vacuum Tube Amplifiers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" y="1270153"/>
            <a:ext cx="4046767" cy="4195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270" y="804123"/>
            <a:ext cx="4912730" cy="29776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965" y="3847800"/>
            <a:ext cx="3903840" cy="283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5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8926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Electronic Numerical Integrator And </a:t>
            </a:r>
            <a:r>
              <a:rPr lang="en-US" sz="3000" b="1" dirty="0" smtClean="0"/>
              <a:t>Computer (ENIAC)</a:t>
            </a:r>
            <a:endParaRPr lang="en-US" sz="3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2127" y="558829"/>
            <a:ext cx="41424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Built by the US Army in 1946.</a:t>
            </a:r>
          </a:p>
          <a:p>
            <a:r>
              <a:rPr lang="en-US" sz="2600" dirty="0" smtClean="0"/>
              <a:t>17,468 vacuum tubes!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360" y="742298"/>
            <a:ext cx="4639277" cy="3543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4079" y="6246514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/wiki/ENIAC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82" y="4420674"/>
            <a:ext cx="5715000" cy="1790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43082" y="4532979"/>
            <a:ext cx="31009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Computer programs used to actually contain bugs!</a:t>
            </a:r>
            <a:endParaRPr lang="en-US" sz="2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36" y="1451380"/>
            <a:ext cx="3284159" cy="280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3885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Integrated Circuits (I.C.s)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86981"/>
            <a:ext cx="517358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Solid state transistors can be fabricated en masse on a silicon substrate!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248797" y="4728043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/wiki/MOSFET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97" y="2118866"/>
            <a:ext cx="4513578" cy="27081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70" y="589607"/>
            <a:ext cx="4127730" cy="30770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r="10438"/>
          <a:stretch>
            <a:fillRect/>
          </a:stretch>
        </p:blipFill>
        <p:spPr>
          <a:xfrm>
            <a:off x="5271085" y="3749117"/>
            <a:ext cx="3614391" cy="3026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09" y="5442430"/>
            <a:ext cx="4112366" cy="116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8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3885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Integrated Circuits (I.C.s)</a:t>
            </a:r>
            <a:endParaRPr lang="en-US" sz="3200" b="1" dirty="0"/>
          </a:p>
        </p:txBody>
      </p:sp>
      <p:pic>
        <p:nvPicPr>
          <p:cNvPr id="6" name="Picture 5" descr="20111121_finalAnneal_w4_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0" y="535566"/>
            <a:ext cx="8357859" cy="6268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6858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Op-Amp Integrated Circuit</a:t>
            </a:r>
            <a:endParaRPr lang="en-US" sz="3200" b="1" dirty="0"/>
          </a:p>
        </p:txBody>
      </p:sp>
      <p:pic>
        <p:nvPicPr>
          <p:cNvPr id="5" name="Picture 4" descr="Op_Amp_Dunns_Book.pdf"/>
          <p:cNvPicPr>
            <a:picLocks noChangeAspect="1"/>
          </p:cNvPicPr>
          <p:nvPr/>
        </p:nvPicPr>
        <p:blipFill>
          <a:blip r:embed="rId2"/>
          <a:srcRect b="3945"/>
          <a:stretch>
            <a:fillRect/>
          </a:stretch>
        </p:blipFill>
        <p:spPr>
          <a:xfrm>
            <a:off x="2321406" y="841866"/>
            <a:ext cx="6822594" cy="5036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22052" r="24559" b="9978"/>
          <a:stretch>
            <a:fillRect/>
          </a:stretch>
        </p:blipFill>
        <p:spPr>
          <a:xfrm>
            <a:off x="0" y="2066289"/>
            <a:ext cx="1628719" cy="182752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899059" y="2868053"/>
            <a:ext cx="1422347" cy="301074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99059" y="841866"/>
            <a:ext cx="1422347" cy="2026187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321406" y="841866"/>
            <a:ext cx="6822594" cy="5036930"/>
          </a:xfrm>
          <a:prstGeom prst="rect">
            <a:avLst/>
          </a:prstGeom>
          <a:noFill/>
          <a:ln>
            <a:solidFill>
              <a:srgbClr val="0D0D0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2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19325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Amplifiers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94153" y="645122"/>
            <a:ext cx="82932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Used to increase the </a:t>
            </a:r>
            <a:r>
              <a:rPr lang="en-US" sz="3200" b="1" dirty="0" smtClean="0"/>
              <a:t>signal-to-noise-ratio (SNR)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402957"/>
              </p:ext>
            </p:extLst>
          </p:nvPr>
        </p:nvGraphicFramePr>
        <p:xfrm>
          <a:off x="3756260" y="2175239"/>
          <a:ext cx="1015371" cy="719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Equation" r:id="rId3" imgW="609600" imgH="431800" progId="Equation.3">
                  <p:embed/>
                </p:oleObj>
              </mc:Choice>
              <mc:Fallback>
                <p:oleObj name="Equation" r:id="rId3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6260" y="2175239"/>
                        <a:ext cx="1015371" cy="719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24750" y="1619209"/>
            <a:ext cx="9468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“Gain”</a:t>
            </a:r>
            <a:endParaRPr lang="en-US" sz="2200" dirty="0"/>
          </a:p>
        </p:txBody>
      </p:sp>
      <p:grpSp>
        <p:nvGrpSpPr>
          <p:cNvPr id="5" name="Group 4"/>
          <p:cNvGrpSpPr/>
          <p:nvPr/>
        </p:nvGrpSpPr>
        <p:grpSpPr>
          <a:xfrm>
            <a:off x="664170" y="4446131"/>
            <a:ext cx="8479830" cy="2155702"/>
            <a:chOff x="664170" y="4446131"/>
            <a:chExt cx="8479830" cy="21557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170" y="4446131"/>
              <a:ext cx="2536740" cy="215570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547383" y="5160658"/>
              <a:ext cx="55966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Differential Amplifier </a:t>
              </a:r>
              <a:r>
                <a:rPr lang="en-US" sz="2200" dirty="0" smtClean="0"/>
                <a:t>cancels out the “common” noise,</a:t>
              </a:r>
              <a:r>
                <a:rPr lang="en-US" sz="2200" dirty="0"/>
                <a:t> </a:t>
              </a:r>
              <a:r>
                <a:rPr lang="en-US" sz="2200" dirty="0" smtClean="0"/>
                <a:t>only amplifies signal. </a:t>
              </a:r>
              <a:endParaRPr lang="en-US" sz="22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19515"/>
          <a:stretch/>
        </p:blipFill>
        <p:spPr>
          <a:xfrm>
            <a:off x="30069" y="1400553"/>
            <a:ext cx="3619500" cy="1870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008" y="1579219"/>
            <a:ext cx="3859697" cy="21643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86767" y="3825005"/>
            <a:ext cx="314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“The numbers all go to eleven.”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861837"/>
              </p:ext>
            </p:extLst>
          </p:nvPr>
        </p:nvGraphicFramePr>
        <p:xfrm>
          <a:off x="263131" y="3423367"/>
          <a:ext cx="45085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Equation" r:id="rId8" imgW="2705100" imgH="482600" progId="Equation.3">
                  <p:embed/>
                </p:oleObj>
              </mc:Choice>
              <mc:Fallback>
                <p:oleObj name="Equation" r:id="rId8" imgW="27051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3131" y="3423367"/>
                        <a:ext cx="4508500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809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476</Words>
  <Application>Microsoft Macintosh PowerPoint</Application>
  <PresentationFormat>On-screen Show (4:3)</PresentationFormat>
  <Paragraphs>74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Rumbach</dc:creator>
  <cp:lastModifiedBy>Paul Rumbach</cp:lastModifiedBy>
  <cp:revision>75</cp:revision>
  <dcterms:created xsi:type="dcterms:W3CDTF">2015-02-16T18:00:21Z</dcterms:created>
  <dcterms:modified xsi:type="dcterms:W3CDTF">2020-03-26T18:03:22Z</dcterms:modified>
</cp:coreProperties>
</file>